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ктория Скрипниченко" initials="ВС" lastIdx="1" clrIdx="0">
    <p:extLst>
      <p:ext uri="{19B8F6BF-5375-455C-9EA6-DF929625EA0E}">
        <p15:presenceInfo xmlns:p15="http://schemas.microsoft.com/office/powerpoint/2012/main" userId="3591d13e85db248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4" autoAdjust="0"/>
    <p:restoredTop sz="94660"/>
  </p:normalViewPr>
  <p:slideViewPr>
    <p:cSldViewPr>
      <p:cViewPr>
        <p:scale>
          <a:sx n="100" d="100"/>
          <a:sy n="100" d="100"/>
        </p:scale>
        <p:origin x="1710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43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81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3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99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37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81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90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33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34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69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31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0029-4CD9-4493-B696-81B0729567D1}" type="datetimeFigureOut">
              <a:rPr lang="ru-RU" smtClean="0"/>
              <a:pPr/>
              <a:t>05.09.2023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F3100-2771-45B0-948A-A52CA90D91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68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9036496" cy="1440160"/>
          </a:xfrm>
        </p:spPr>
        <p:txBody>
          <a:bodyPr>
            <a:normAutofit fontScale="90000"/>
          </a:bodyPr>
          <a:lstStyle/>
          <a:p>
            <a:r>
              <a:rPr lang="ru-RU" dirty="0"/>
              <a:t>Тема 1: Предмет, метод, задачи и система показателей финансово-экономической статистики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564904"/>
            <a:ext cx="8712968" cy="396044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Финансово-экономическая статистика как наука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Предмет и метод финансово-экономической статистики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Задачи финансово-экономической статистики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Система показателей финансово-экономической статистики</a:t>
            </a:r>
          </a:p>
        </p:txBody>
      </p:sp>
    </p:spTree>
    <p:extLst>
      <p:ext uri="{BB962C8B-B14F-4D97-AF65-F5344CB8AC3E}">
        <p14:creationId xmlns:p14="http://schemas.microsoft.com/office/powerpoint/2010/main" val="209220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336704"/>
          </a:xfrm>
        </p:spPr>
        <p:txBody>
          <a:bodyPr>
            <a:normAutofit/>
          </a:bodyPr>
          <a:lstStyle/>
          <a:p>
            <a:r>
              <a:rPr lang="ru-RU" i="1" dirty="0"/>
              <a:t>Индивидуальный показатель </a:t>
            </a:r>
            <a:r>
              <a:rPr lang="ru-RU" dirty="0"/>
              <a:t>– статистический показатель относящийся к  отдельному объекту или отдельному предприятию.</a:t>
            </a:r>
          </a:p>
          <a:p>
            <a:r>
              <a:rPr lang="ru-RU" i="1" dirty="0"/>
              <a:t>Групповой</a:t>
            </a:r>
            <a:r>
              <a:rPr lang="ru-RU" dirty="0"/>
              <a:t> - статистический показатель распространяющийся на группу одного и того же вида.</a:t>
            </a:r>
          </a:p>
          <a:p>
            <a:r>
              <a:rPr lang="ru-RU" i="1" dirty="0"/>
              <a:t>Общие и синтетические показатели </a:t>
            </a:r>
            <a:r>
              <a:rPr lang="ru-RU" dirty="0"/>
              <a:t>– сводные показатели</a:t>
            </a:r>
          </a:p>
          <a:p>
            <a:r>
              <a:rPr lang="ru-RU" i="1" dirty="0"/>
              <a:t>Отраслевые</a:t>
            </a:r>
            <a:r>
              <a:rPr lang="ru-RU" dirty="0"/>
              <a:t> – относящиеся к отрасли</a:t>
            </a:r>
          </a:p>
          <a:p>
            <a:r>
              <a:rPr lang="ru-RU" i="1" dirty="0"/>
              <a:t>Региональные(территориальные)</a:t>
            </a:r>
            <a:r>
              <a:rPr lang="ru-RU" dirty="0"/>
              <a:t> – относящиеся к части территории страны. </a:t>
            </a:r>
          </a:p>
        </p:txBody>
      </p:sp>
    </p:spTree>
    <p:extLst>
      <p:ext uri="{BB962C8B-B14F-4D97-AF65-F5344CB8AC3E}">
        <p14:creationId xmlns:p14="http://schemas.microsoft.com/office/powerpoint/2010/main" val="3782400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61206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/>
              <a:t>	Система статистических показателей – совокупность взаимосвязанных статистических показателей, всесторонне отображающие процессы общественной жизни в определенных условиях.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ru-RU" sz="2000" b="1" dirty="0"/>
              <a:t>Система показателей статистики финансов:</a:t>
            </a:r>
          </a:p>
          <a:p>
            <a:pPr marL="0" indent="0" algn="ctr">
              <a:buNone/>
            </a:pPr>
            <a:endParaRPr lang="ru-RU" sz="2000" b="1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Статистика государственных финансов.</a:t>
            </a:r>
          </a:p>
          <a:p>
            <a:pPr marL="0" indent="0">
              <a:buNone/>
            </a:pPr>
            <a:r>
              <a:rPr lang="ru-RU" sz="2000" dirty="0"/>
              <a:t>2. Статистика  государственных внебюджетных фондов.</a:t>
            </a:r>
          </a:p>
          <a:p>
            <a:pPr marL="0" indent="0">
              <a:buNone/>
            </a:pPr>
            <a:r>
              <a:rPr lang="ru-RU" sz="2000" dirty="0"/>
              <a:t>3. Показатели статистики налогов и налоговой системы.</a:t>
            </a:r>
          </a:p>
          <a:p>
            <a:pPr marL="0" indent="0">
              <a:buNone/>
            </a:pPr>
            <a:r>
              <a:rPr lang="ru-RU" sz="2000" dirty="0"/>
              <a:t>4.Показатели статистики рынка ценных бумаг и фондовых бирж.</a:t>
            </a:r>
          </a:p>
          <a:p>
            <a:pPr marL="0" indent="0">
              <a:buNone/>
            </a:pPr>
            <a:r>
              <a:rPr lang="ru-RU" sz="2000" dirty="0"/>
              <a:t>5. Показатели статистики банков и некоммерческих учреждений</a:t>
            </a:r>
          </a:p>
          <a:p>
            <a:pPr marL="0" indent="0">
              <a:buNone/>
            </a:pPr>
            <a:r>
              <a:rPr lang="ru-RU" sz="2000" dirty="0"/>
              <a:t>6.Показатели статистики страхования и страхового рынка</a:t>
            </a:r>
          </a:p>
          <a:p>
            <a:pPr marL="0" indent="0">
              <a:buNone/>
            </a:pPr>
            <a:r>
              <a:rPr lang="ru-RU" sz="2000" dirty="0"/>
              <a:t>7. Показатели статистики фондовых бирж.</a:t>
            </a:r>
          </a:p>
          <a:p>
            <a:pPr marL="0" indent="0">
              <a:buNone/>
            </a:pPr>
            <a:r>
              <a:rPr lang="ru-RU" sz="2000" dirty="0"/>
              <a:t>8. Показатели таможенной статистики</a:t>
            </a:r>
          </a:p>
          <a:p>
            <a:pPr>
              <a:buFontTx/>
              <a:buChar char="-"/>
            </a:pPr>
            <a:endParaRPr lang="ru-RU" sz="2000" b="1" dirty="0"/>
          </a:p>
          <a:p>
            <a:pPr>
              <a:buFontTx/>
              <a:buChar char="-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052214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F16448-1678-451A-8309-ADC317374BF9}"/>
              </a:ext>
            </a:extLst>
          </p:cNvPr>
          <p:cNvSpPr txBox="1"/>
          <p:nvPr/>
        </p:nvSpPr>
        <p:spPr>
          <a:xfrm>
            <a:off x="53752" y="404664"/>
            <a:ext cx="9036496" cy="5576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ДОПОЛНИТЕЛЬНО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Классификаторы, используемые в статистической отчетности:</a:t>
            </a:r>
          </a:p>
          <a:p>
            <a:pPr algn="just">
              <a:lnSpc>
                <a:spcPct val="150000"/>
              </a:lnSpc>
            </a:pPr>
            <a:endParaRPr lang="ru-RU" sz="2000" spc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ОКУД - Общероссийский классификатор управленческой документации;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ОКПО - Общероссийский классификатор предприятий и организаций;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ОКПД - Общероссийский классификатор продукции по видам экономической деятельности;</a:t>
            </a:r>
          </a:p>
          <a:p>
            <a:pPr algn="just">
              <a:lnSpc>
                <a:spcPct val="150000"/>
              </a:lnSpc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ОКВЭД - Общероссийский классификатор видов экономической деятельности;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000" spc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ЕГРПО - Единый государственный регистр предприятий и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893292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9386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1. Финансово-экономическая статистика как наука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9766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400" dirty="0"/>
              <a:t>Зарождение статистики финансов как науки, произошло на ранних стадиях капитализма. В России развитие приходится на вторую половину Х</a:t>
            </a:r>
            <a:r>
              <a:rPr lang="en-US" sz="2400" dirty="0"/>
              <a:t>I</a:t>
            </a:r>
            <a:r>
              <a:rPr lang="ru-RU" sz="2400" dirty="0"/>
              <a:t>Х века. Специфика работы в данном направлении связанна  со сбором, разработкой и анализом возможных цифровых данных. </a:t>
            </a:r>
          </a:p>
          <a:p>
            <a:pPr marL="0" indent="0" algn="just">
              <a:buNone/>
            </a:pPr>
            <a:r>
              <a:rPr lang="ru-RU" sz="2400" dirty="0"/>
              <a:t>	Позже в начале 2000-х гг. в период реформирования статистической системы России начался процесс реформирования и статистической методологии. Теперь статистическая информация, методология должна была соответствовать мировым стандартам.</a:t>
            </a:r>
          </a:p>
          <a:p>
            <a:pPr marL="0" indent="0">
              <a:buNone/>
            </a:pPr>
            <a:r>
              <a:rPr lang="ru-RU" sz="2400" dirty="0"/>
              <a:t>	Результатом реформирования стало:</a:t>
            </a:r>
          </a:p>
          <a:p>
            <a:r>
              <a:rPr lang="ru-RU" sz="2400" dirty="0"/>
              <a:t> Введение</a:t>
            </a:r>
            <a:r>
              <a:rPr lang="ru-RU" sz="2400" b="1" i="1" dirty="0"/>
              <a:t> </a:t>
            </a:r>
            <a:r>
              <a:rPr lang="ru-RU" sz="2400" dirty="0"/>
              <a:t>Системы национальных счетов.</a:t>
            </a:r>
          </a:p>
          <a:p>
            <a:r>
              <a:rPr lang="ru-RU" sz="2400" dirty="0"/>
              <a:t>Создание совершенно новой статистики цен</a:t>
            </a:r>
          </a:p>
          <a:p>
            <a:r>
              <a:rPr lang="ru-RU" sz="2400" dirty="0"/>
              <a:t>Создание статистики финансов, труда и занятости</a:t>
            </a:r>
          </a:p>
          <a:p>
            <a:r>
              <a:rPr lang="ru-RU" sz="2400" dirty="0"/>
              <a:t>Создание статистики внешней торговли, бюджета и банковской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3617454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40668"/>
            <a:ext cx="9144000" cy="59766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400" dirty="0"/>
              <a:t>Актуальность статистики финансов вытекает из необходимости использования обширного статистического материала для анализа финансовых процессов на предприятии, без которых реальное восприятие действительности невозможно в условиях рыночных отношений. Реформирование экономики непосредственно связано с реформированием статистических наблюдений.</a:t>
            </a:r>
          </a:p>
          <a:p>
            <a:pPr marL="0" indent="0" algn="just">
              <a:buNone/>
            </a:pPr>
            <a:r>
              <a:rPr lang="ru-RU" sz="2400" dirty="0"/>
              <a:t>	Единый государственный регистр предприятий и организаций (ЕГРПО) всех форм собственности - банк данных всех хозяйствующих субъектов независимо от их форм собственности. Отчетность по финансовым показателям предприятий обобщается и отражается по РФ, регионам, отраслям и т. д. </a:t>
            </a:r>
          </a:p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i="1" dirty="0"/>
              <a:t>Финансовые показатели деятельности предприятия имеют характер отражать величину явления либо за период (Отчет о финансовых результатах, форма №2), либо на момент времени (Бухгалтерский баланс, форма №1).</a:t>
            </a:r>
          </a:p>
        </p:txBody>
      </p:sp>
    </p:spTree>
    <p:extLst>
      <p:ext uri="{BB962C8B-B14F-4D97-AF65-F5344CB8AC3E}">
        <p14:creationId xmlns:p14="http://schemas.microsoft.com/office/powerpoint/2010/main" val="185549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9922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2. Предмет и метод финансово-экономической статистики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8964488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	Особенностью статистики финансов является то, </a:t>
            </a:r>
            <a:r>
              <a:rPr lang="ru-RU" sz="2400"/>
              <a:t>что  посредством </a:t>
            </a:r>
            <a:r>
              <a:rPr lang="ru-RU" sz="2400" dirty="0"/>
              <a:t>финансов: </a:t>
            </a:r>
          </a:p>
          <a:p>
            <a:pPr algn="just"/>
            <a:r>
              <a:rPr lang="ru-RU" sz="2400" dirty="0"/>
              <a:t>осуществляется образование, распределение и использование денежных средств на нужды производственного процесса и удовлетворение иных общественных потребностей;</a:t>
            </a:r>
          </a:p>
          <a:p>
            <a:pPr algn="just"/>
            <a:r>
              <a:rPr lang="ru-RU" sz="2400" dirty="0"/>
              <a:t>обслуживание процесса распределение и перераспределения общественного продукта;</a:t>
            </a:r>
          </a:p>
          <a:p>
            <a:pPr algn="just"/>
            <a:r>
              <a:rPr lang="ru-RU" sz="2400" dirty="0"/>
              <a:t>распределение и перераспределение национального дохода.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3707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33670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b="1" dirty="0"/>
              <a:t>Объектом</a:t>
            </a:r>
            <a:r>
              <a:rPr lang="ru-RU" dirty="0"/>
              <a:t> изучения статистики финансов являются финансы во всех своих формах проявлениях их количественная сторона и качественное сторона.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b="1" dirty="0"/>
              <a:t>Предметом</a:t>
            </a:r>
            <a:r>
              <a:rPr lang="ru-RU" dirty="0"/>
              <a:t> изучения статистики финансов являются массовые финансовые процессы и финансовые отношения а рыночной системе посредствам комплекса статистических показателей.</a:t>
            </a:r>
          </a:p>
          <a:p>
            <a:pPr marL="0" indent="0" algn="just">
              <a:buNone/>
            </a:pPr>
            <a:r>
              <a:rPr lang="ru-RU" dirty="0"/>
              <a:t>	</a:t>
            </a:r>
          </a:p>
          <a:p>
            <a:pPr marL="0" indent="0" algn="just">
              <a:buNone/>
            </a:pPr>
            <a:r>
              <a:rPr lang="ru-RU" dirty="0"/>
              <a:t>	Финансово-экономическая статистика изучает такие разделы как:</a:t>
            </a:r>
          </a:p>
          <a:p>
            <a:pPr algn="just"/>
            <a:r>
              <a:rPr lang="ru-RU" dirty="0"/>
              <a:t>Статистика государственного бюджета;</a:t>
            </a:r>
          </a:p>
          <a:p>
            <a:pPr algn="just"/>
            <a:r>
              <a:rPr lang="ru-RU" dirty="0"/>
              <a:t>Банковская система;</a:t>
            </a:r>
          </a:p>
          <a:p>
            <a:pPr algn="just"/>
            <a:r>
              <a:rPr lang="ru-RU" dirty="0"/>
              <a:t>Статистика денежного обращения;</a:t>
            </a:r>
          </a:p>
          <a:p>
            <a:pPr algn="just"/>
            <a:r>
              <a:rPr lang="ru-RU" dirty="0"/>
              <a:t>Статистика страхования;</a:t>
            </a:r>
          </a:p>
          <a:p>
            <a:pPr algn="just"/>
            <a:r>
              <a:rPr lang="ru-RU" dirty="0"/>
              <a:t>Статистика финансов предприятий и отраслей народного хозяйства.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5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2400" dirty="0"/>
              <a:t>Методология статистики финансов включает в себя этапы статистического исследования: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929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/>
              <a:t>1. Статистическое наблюдение (сбор данных);</a:t>
            </a:r>
          </a:p>
          <a:p>
            <a:pPr marL="0" indent="0">
              <a:buNone/>
            </a:pPr>
            <a:r>
              <a:rPr lang="ru-RU" sz="2400" dirty="0"/>
              <a:t>2.Сводка и группировка статистических данных (классификация);</a:t>
            </a:r>
          </a:p>
          <a:p>
            <a:pPr marL="0" indent="0">
              <a:buNone/>
            </a:pPr>
            <a:r>
              <a:rPr lang="ru-RU" sz="2400" dirty="0"/>
              <a:t>3.Анализ финансовых статистических показателей (использование методов средних величин, рядов динамики, индексных метод, корреляционный, регрессионный);</a:t>
            </a:r>
          </a:p>
          <a:p>
            <a:pPr marL="0" indent="0">
              <a:buNone/>
            </a:pPr>
            <a:r>
              <a:rPr lang="ru-RU" sz="2400" dirty="0"/>
              <a:t>4.Прогноз финансовых статистических показателей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sz="2400" dirty="0"/>
              <a:t>	</a:t>
            </a:r>
          </a:p>
          <a:p>
            <a:pPr marL="0" indent="0">
              <a:buNone/>
            </a:pPr>
            <a:r>
              <a:rPr lang="ru-RU" sz="2400" dirty="0"/>
              <a:t>Так же в статистика финансов предполагает использование научно обоснованных методов:</a:t>
            </a:r>
          </a:p>
          <a:p>
            <a:r>
              <a:rPr lang="ru-RU" sz="2400" dirty="0"/>
              <a:t>методы абсолютных и относительных величин динамики, структуры.</a:t>
            </a:r>
          </a:p>
          <a:p>
            <a:r>
              <a:rPr lang="ru-RU" sz="2400" dirty="0"/>
              <a:t>методы средних величин.</a:t>
            </a:r>
          </a:p>
          <a:p>
            <a:r>
              <a:rPr lang="ru-RU" sz="2400" dirty="0"/>
              <a:t>метод рядов динамики.</a:t>
            </a:r>
          </a:p>
          <a:p>
            <a:r>
              <a:rPr lang="ru-RU" sz="2400" dirty="0"/>
              <a:t>индексный метод.</a:t>
            </a:r>
          </a:p>
          <a:p>
            <a:r>
              <a:rPr lang="ru-RU" sz="2400" dirty="0"/>
              <a:t>метод статистических таблиц.</a:t>
            </a:r>
          </a:p>
          <a:p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069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79711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3. Задачи финансово-экономической статистики</a:t>
            </a:r>
            <a:br>
              <a:rPr lang="ru-RU" sz="3600" b="1" dirty="0"/>
            </a:b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976664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Переход статистики на международную систему учета и статистики.</a:t>
            </a:r>
          </a:p>
          <a:p>
            <a:r>
              <a:rPr lang="ru-RU" sz="2400" dirty="0"/>
              <a:t>Разработка СНС и реформирование статистического наблюдения.</a:t>
            </a:r>
          </a:p>
          <a:p>
            <a:r>
              <a:rPr lang="ru-RU" sz="2400" dirty="0"/>
              <a:t>Интеграция и гармонизация в международную систему-разработка классификаторов международного стандарта</a:t>
            </a:r>
          </a:p>
          <a:p>
            <a:r>
              <a:rPr lang="ru-RU" sz="2400" dirty="0"/>
              <a:t>Мобилизация средств финансовой системы и их использование</a:t>
            </a:r>
          </a:p>
          <a:p>
            <a:r>
              <a:rPr lang="ru-RU" sz="2400" dirty="0"/>
              <a:t>Обеспечение информацией о состоянии и развитии государственного кредита.</a:t>
            </a:r>
          </a:p>
          <a:p>
            <a:r>
              <a:rPr lang="ru-RU" sz="2400" dirty="0"/>
              <a:t>Вовлечение в оборот денежных средств, накоплений населения.</a:t>
            </a:r>
          </a:p>
          <a:p>
            <a:r>
              <a:rPr lang="ru-RU" sz="2400" dirty="0"/>
              <a:t>Совершенствование методологии разработки и анализа финансового баланса денежных доходов и расходов население и др.</a:t>
            </a:r>
          </a:p>
        </p:txBody>
      </p:sp>
    </p:spTree>
    <p:extLst>
      <p:ext uri="{BB962C8B-B14F-4D97-AF65-F5344CB8AC3E}">
        <p14:creationId xmlns:p14="http://schemas.microsoft.com/office/powerpoint/2010/main" val="1441280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460" y="134076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Источники информации:</a:t>
            </a:r>
            <a:br>
              <a:rPr lang="ru-RU" sz="4000" dirty="0"/>
            </a:br>
            <a:r>
              <a:rPr lang="ru-RU" sz="2700" i="1" dirty="0"/>
              <a:t>формы федерального статистического наблюдения</a:t>
            </a:r>
            <a:br>
              <a:rPr lang="ru-RU" sz="2700" i="1" dirty="0"/>
            </a:br>
            <a:r>
              <a:rPr lang="ru-RU" sz="2000" i="1" dirty="0"/>
              <a:t>Приказ Росстата от 24.11.2021 N 832</a:t>
            </a:r>
            <a:br>
              <a:rPr lang="ru-RU" sz="2000" i="1" dirty="0"/>
            </a:br>
            <a:r>
              <a:rPr lang="ru-RU" sz="2000" i="1" dirty="0"/>
              <a:t>"Об утверждении Указаний по заполнению форм федерального статистического наблюдения»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792" y="2564904"/>
            <a:ext cx="8424936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П1- «Сведения о производстве и отгрузке товаров и услуг»</a:t>
            </a:r>
          </a:p>
          <a:p>
            <a:r>
              <a:rPr lang="ru-RU" dirty="0"/>
              <a:t>П2- «Сведения об инвестициях в нефинансовые активы»</a:t>
            </a:r>
          </a:p>
          <a:p>
            <a:r>
              <a:rPr lang="ru-RU" dirty="0"/>
              <a:t>П3- «Сведения о финансовом состоянии организации»</a:t>
            </a:r>
          </a:p>
          <a:p>
            <a:r>
              <a:rPr lang="ru-RU" dirty="0"/>
              <a:t>П4- «Сведения о численности, заработной плате и движении работников»</a:t>
            </a:r>
          </a:p>
          <a:p>
            <a:r>
              <a:rPr lang="ru-RU" dirty="0"/>
              <a:t>П-5(м) «Основные сведения о деятельности организации»</a:t>
            </a:r>
          </a:p>
        </p:txBody>
      </p:sp>
    </p:spTree>
    <p:extLst>
      <p:ext uri="{BB962C8B-B14F-4D97-AF65-F5344CB8AC3E}">
        <p14:creationId xmlns:p14="http://schemas.microsoft.com/office/powerpoint/2010/main" val="2417251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4. Система показателей статистики финансов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	Для изучения количественной и качественной стороны процессов  общественной жизни статистика финансов разрабатывает систему статистических показателей.</a:t>
            </a:r>
          </a:p>
          <a:p>
            <a:pPr marL="0" indent="0" algn="ctr">
              <a:buNone/>
            </a:pPr>
            <a:r>
              <a:rPr lang="ru-RU" dirty="0"/>
              <a:t>Классификация показателей:</a:t>
            </a:r>
          </a:p>
          <a:p>
            <a:r>
              <a:rPr lang="ru-RU" i="1" dirty="0"/>
              <a:t>Объёмные показат</a:t>
            </a:r>
            <a:r>
              <a:rPr lang="ru-RU" dirty="0"/>
              <a:t>ели (объём прибыли, величина налога, размер оборотных средств) характеризуют размеры явлений в виде численности единиц изучаемых совокупностей;</a:t>
            </a:r>
          </a:p>
          <a:p>
            <a:r>
              <a:rPr lang="ru-RU" i="1" dirty="0"/>
              <a:t>Качественные показатели </a:t>
            </a:r>
            <a:r>
              <a:rPr lang="ru-RU" dirty="0"/>
              <a:t>- характеризуют уровни и количественные соотношения явлений и процессов в виде суммарного значения признака, приходящихся на одну или несколько единиц совокупности;</a:t>
            </a:r>
          </a:p>
        </p:txBody>
      </p:sp>
    </p:spTree>
    <p:extLst>
      <p:ext uri="{BB962C8B-B14F-4D97-AF65-F5344CB8AC3E}">
        <p14:creationId xmlns:p14="http://schemas.microsoft.com/office/powerpoint/2010/main" val="16257806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883</Words>
  <Application>Microsoft Office PowerPoint</Application>
  <PresentationFormat>Экран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Тема Office</vt:lpstr>
      <vt:lpstr>Тема 1: Предмет, метод, задачи и система показателей финансово-экономической статистики</vt:lpstr>
      <vt:lpstr>1. Финансово-экономическая статистика как наука </vt:lpstr>
      <vt:lpstr>Презентация PowerPoint</vt:lpstr>
      <vt:lpstr>2. Предмет и метод финансово-экономической статистики </vt:lpstr>
      <vt:lpstr>Презентация PowerPoint</vt:lpstr>
      <vt:lpstr>Методология статистики финансов включает в себя этапы статистического исследования:</vt:lpstr>
      <vt:lpstr>3. Задачи финансово-экономической статистики  </vt:lpstr>
      <vt:lpstr>Источники информации: формы федерального статистического наблюдения Приказ Росстата от 24.11.2021 N 832 "Об утверждении Указаний по заполнению форм федерального статистического наблюдения»</vt:lpstr>
      <vt:lpstr>4. Система показателей статистики финансов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1: Предмет, метод, задачи и система показателей статистики финансов</dc:title>
  <dc:creator>User</dc:creator>
  <cp:lastModifiedBy>Юрий Скрипниченко</cp:lastModifiedBy>
  <cp:revision>26</cp:revision>
  <dcterms:created xsi:type="dcterms:W3CDTF">2017-01-09T10:19:56Z</dcterms:created>
  <dcterms:modified xsi:type="dcterms:W3CDTF">2023-09-05T12:03:13Z</dcterms:modified>
</cp:coreProperties>
</file>